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41"/>
          <p:cNvSpPr/>
          <p:nvPr/>
        </p:nvSpPr>
        <p:spPr>
          <a:xfrm>
            <a:off x="0" y="427839"/>
            <a:ext cx="3914539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18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Auditorías concluidas a los partidos políticos.</a:t>
            </a:r>
            <a:endParaRPr lang="es-MX" sz="20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68292" y="2453102"/>
            <a:ext cx="7495309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Según los establece el artículo 41, base V, apartado B, inciso a), numeral 6 de la Constitución Política de los Estados Unidos Mexicanos, es facultad del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Consejo General del </a:t>
            </a:r>
            <a:r>
              <a:rPr lang="es-MX" altLang="es-MX" sz="2000" b="1" dirty="0">
                <a:solidFill>
                  <a:schemeClr val="bg2">
                    <a:lumMod val="25000"/>
                  </a:schemeClr>
                </a:solidFill>
              </a:rPr>
              <a:t>Instituto Nacional Electoral </a:t>
            </a:r>
            <a:r>
              <a:rPr lang="es-MX" altLang="es-MX" sz="2000" dirty="0">
                <a:solidFill>
                  <a:schemeClr val="bg2">
                    <a:lumMod val="25000"/>
                  </a:schemeClr>
                </a:solidFill>
              </a:rPr>
              <a:t>la fiscalización de las finanzas de los partidos políticos relativas a los procesos electorales federales y locales, así como de las campañas de los candidatos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</a:rPr>
              <a:t>. Por lo tanto, el mencionado órgano electoral, es el responsable de practicar auditorías a los partidos políticos.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578755" y="1728327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200" dirty="0">
              <a:solidFill>
                <a:srgbClr val="7C3F99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0118BC0-78E8-415C-BB44-B82D37FF9148}"/>
              </a:ext>
            </a:extLst>
          </p:cNvPr>
          <p:cNvSpPr/>
          <p:nvPr/>
        </p:nvSpPr>
        <p:spPr>
          <a:xfrm>
            <a:off x="8977745" y="3768435"/>
            <a:ext cx="2582031" cy="224443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Rounded MT Bold" panose="020F0704030504030204" pitchFamily="34" charset="0"/>
              </a:rPr>
              <a:t>Artículo 31, fracción XI.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65E257F-3EF5-44A8-922B-B8B402A314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90" y="543358"/>
            <a:ext cx="2362161" cy="813854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6C39151B-50A5-459C-ACCD-DA0DC83934E6}"/>
              </a:ext>
            </a:extLst>
          </p:cNvPr>
          <p:cNvSpPr/>
          <p:nvPr/>
        </p:nvSpPr>
        <p:spPr>
          <a:xfrm>
            <a:off x="1827854" y="1763461"/>
            <a:ext cx="391453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s-MX" sz="2400" b="1" dirty="0">
                <a:solidFill>
                  <a:srgbClr val="8D5A9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 informativa</a:t>
            </a:r>
            <a:endParaRPr lang="es-MX" sz="2800" b="1" dirty="0">
              <a:solidFill>
                <a:srgbClr val="8D5A94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CBBC44E3-3261-106B-6E3C-38CAFD1633E8}"/>
              </a:ext>
            </a:extLst>
          </p:cNvPr>
          <p:cNvGrpSpPr/>
          <p:nvPr/>
        </p:nvGrpSpPr>
        <p:grpSpPr>
          <a:xfrm>
            <a:off x="4141875" y="153697"/>
            <a:ext cx="3621726" cy="1458328"/>
            <a:chOff x="4125251" y="221121"/>
            <a:chExt cx="3621726" cy="1458328"/>
          </a:xfrm>
        </p:grpSpPr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2D390DEE-8334-966D-0996-B5839340E297}"/>
                </a:ext>
              </a:extLst>
            </p:cNvPr>
            <p:cNvGrpSpPr/>
            <p:nvPr/>
          </p:nvGrpSpPr>
          <p:grpSpPr>
            <a:xfrm>
              <a:off x="4125251" y="221121"/>
              <a:ext cx="3621726" cy="1458328"/>
              <a:chOff x="7813440" y="823709"/>
              <a:chExt cx="4471162" cy="1458328"/>
            </a:xfrm>
          </p:grpSpPr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0D95F690-0BCC-9DFE-69E2-77981148FCD8}"/>
                  </a:ext>
                </a:extLst>
              </p:cNvPr>
              <p:cNvSpPr/>
              <p:nvPr/>
            </p:nvSpPr>
            <p:spPr>
              <a:xfrm>
                <a:off x="7813440" y="823709"/>
                <a:ext cx="447116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Fecha de actualización y/o validación: </a:t>
                </a:r>
              </a:p>
              <a:p>
                <a:r>
                  <a:rPr lang="es-MX" sz="1200" b="1" dirty="0">
                    <a:solidFill>
                      <a:srgbClr val="7030A0"/>
                    </a:solidFill>
                  </a:rPr>
                  <a:t>28 de febrero de 2025</a:t>
                </a:r>
              </a:p>
            </p:txBody>
          </p:sp>
          <p:sp>
            <p:nvSpPr>
              <p:cNvPr id="8" name="Rectángulo 7">
                <a:extLst>
                  <a:ext uri="{FF2B5EF4-FFF2-40B4-BE49-F238E27FC236}">
                    <a16:creationId xmlns:a16="http://schemas.microsoft.com/office/drawing/2014/main" id="{B8958A65-D337-7D12-251E-F1FC44BC7EB0}"/>
                  </a:ext>
                </a:extLst>
              </p:cNvPr>
              <p:cNvSpPr/>
              <p:nvPr/>
            </p:nvSpPr>
            <p:spPr>
              <a:xfrm>
                <a:off x="7813440" y="1635706"/>
                <a:ext cx="395180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MX" sz="1200" b="1" dirty="0">
                    <a:solidFill>
                      <a:schemeClr val="bg1">
                        <a:lumMod val="50000"/>
                      </a:schemeClr>
                    </a:solidFill>
                  </a:rPr>
                  <a:t>Responsable de generar la información: </a:t>
                </a:r>
              </a:p>
              <a:p>
                <a:r>
                  <a:rPr lang="es-MX" sz="1200" b="1" dirty="0">
                    <a:solidFill>
                      <a:srgbClr val="0070C0"/>
                    </a:solidFill>
                  </a:rPr>
                  <a:t>Unidad Técnica de Fiscalización</a:t>
                </a:r>
              </a:p>
              <a:p>
                <a:endParaRPr lang="es-MX" sz="12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D5190A4-2C25-B5D5-C024-FB554F8A47D5}"/>
                </a:ext>
              </a:extLst>
            </p:cNvPr>
            <p:cNvSpPr/>
            <p:nvPr/>
          </p:nvSpPr>
          <p:spPr>
            <a:xfrm>
              <a:off x="4125251" y="599776"/>
              <a:ext cx="362172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7030A0"/>
                  </a:solidFill>
                </a:rPr>
                <a:t>Del 01 al 28 de febrero de 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51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135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147</cp:revision>
  <cp:lastPrinted>2016-02-08T17:12:47Z</cp:lastPrinted>
  <dcterms:created xsi:type="dcterms:W3CDTF">2016-01-18T17:46:42Z</dcterms:created>
  <dcterms:modified xsi:type="dcterms:W3CDTF">2025-03-04T22:05:18Z</dcterms:modified>
</cp:coreProperties>
</file>